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4" r:id="rId2"/>
    <p:sldId id="293" r:id="rId3"/>
    <p:sldId id="267" r:id="rId4"/>
    <p:sldId id="266" r:id="rId5"/>
    <p:sldId id="269" r:id="rId6"/>
    <p:sldId id="271" r:id="rId7"/>
    <p:sldId id="270" r:id="rId8"/>
    <p:sldId id="278" r:id="rId9"/>
    <p:sldId id="273" r:id="rId10"/>
    <p:sldId id="295" r:id="rId11"/>
    <p:sldId id="274" r:id="rId12"/>
    <p:sldId id="283" r:id="rId13"/>
    <p:sldId id="276" r:id="rId14"/>
    <p:sldId id="277" r:id="rId15"/>
    <p:sldId id="265" r:id="rId16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9E335-272F-459E-87EF-71C7884E9C55}" v="35" dt="2022-08-30T19:25:58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8" name="Ovaal 2">
            <a:extLst>
              <a:ext uri="{FF2B5EF4-FFF2-40B4-BE49-F238E27FC236}">
                <a16:creationId xmlns:a16="http://schemas.microsoft.com/office/drawing/2014/main" id="{3CE28E64-9DFF-495E-943E-1EF7A3AC4AEC}"/>
              </a:ext>
            </a:extLst>
          </p:cNvPr>
          <p:cNvSpPr/>
          <p:nvPr/>
        </p:nvSpPr>
        <p:spPr>
          <a:xfrm>
            <a:off x="4638584" y="405661"/>
            <a:ext cx="1795893" cy="1830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31877" y="4599649"/>
            <a:ext cx="53693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s-ES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Mensajes </a:t>
            </a:r>
            <a:br>
              <a:rPr lang="es-ES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la población general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al 2">
            <a:extLst>
              <a:ext uri="{FF2B5EF4-FFF2-40B4-BE49-F238E27FC236}">
                <a16:creationId xmlns:a16="http://schemas.microsoft.com/office/drawing/2014/main" id="{9C93B14D-BD0F-E427-FDB3-4BD3E6FBFB8A}"/>
              </a:ext>
            </a:extLst>
          </p:cNvPr>
          <p:cNvSpPr/>
          <p:nvPr/>
        </p:nvSpPr>
        <p:spPr>
          <a:xfrm>
            <a:off x="431721" y="405661"/>
            <a:ext cx="1792224" cy="1792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 dirty="0">
              <a:solidFill>
                <a:schemeClr val="tx1"/>
              </a:solidFill>
            </a:endParaRPr>
          </a:p>
        </p:txBody>
      </p:sp>
      <p:pic>
        <p:nvPicPr>
          <p:cNvPr id="52" name="Picture 5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2241EA-A7EE-3E66-FE34-8D64ECFB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0" y="472001"/>
            <a:ext cx="1694356" cy="1682959"/>
          </a:xfrm>
          <a:prstGeom prst="ellipse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6B2D7F9-AB54-3EC4-61B9-8A5F8758E6B3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47A144-180E-5E6A-50D8-F8386037D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487D45-12EB-E99A-678B-E400DA4B407B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004368A-C4A0-DEDF-89FE-E6FE20781221}"/>
                </a:ext>
              </a:extLst>
            </p:cNvPr>
            <p:cNvGrpSpPr/>
            <p:nvPr/>
          </p:nvGrpSpPr>
          <p:grpSpPr>
            <a:xfrm>
              <a:off x="-10968" y="9098033"/>
              <a:ext cx="6868968" cy="1031051"/>
              <a:chOff x="-10968" y="9098033"/>
              <a:chExt cx="6868968" cy="10310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786725-7AA4-28FB-EA5B-55A1A199DE3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B8AABE-BB33-724A-6B6F-530D309BA5EB}"/>
                  </a:ext>
                </a:extLst>
              </p:cNvPr>
              <p:cNvSpPr txBox="1"/>
              <p:nvPr/>
            </p:nvSpPr>
            <p:spPr>
              <a:xfrm>
                <a:off x="-10968" y="9098033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CB441F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CB441F"/>
                    </a:solidFill>
                    <a:effectLst/>
                  </a:rPr>
                  <a:t> fue iniciada por la Sociedad Europea de Enfermería Oncológica (EONS) </a:t>
                </a:r>
                <a:br>
                  <a:rPr lang="es-ES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CB441F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CB441F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90156D-E277-E586-4E43-AA7E5156F2CF}"/>
                  </a:ext>
                </a:extLst>
              </p:cNvPr>
              <p:cNvGrpSpPr/>
              <p:nvPr/>
            </p:nvGrpSpPr>
            <p:grpSpPr>
              <a:xfrm>
                <a:off x="18543" y="9293065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5B77C06A-9C9C-28FC-FFF5-09673D7C717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F25E170-4107-7277-C1C2-05A996390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A45808D-E689-D2D8-DED4-FE7296865A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343850" y="9387119"/>
                <a:ext cx="485132" cy="226440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73E246-807E-C3C7-084F-47958B2E75B9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12EEE0AF-4CA4-60F9-3A21-A57BC6B51745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25E3D654-A85E-CE10-7EE1-8AF9A75B5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F17D55-3C3E-0B80-4A36-96DB5C2AB925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 FUME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 CONSUMA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NING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ÚN</a:t>
                </a:r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 TIPO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DE TABACO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8" name="Ovaal 2">
            <a:extLst>
              <a:ext uri="{FF2B5EF4-FFF2-40B4-BE49-F238E27FC236}">
                <a16:creationId xmlns:a16="http://schemas.microsoft.com/office/drawing/2014/main" id="{3CE28E64-9DFF-495E-943E-1EF7A3AC4AEC}"/>
              </a:ext>
            </a:extLst>
          </p:cNvPr>
          <p:cNvSpPr/>
          <p:nvPr/>
        </p:nvSpPr>
        <p:spPr>
          <a:xfrm>
            <a:off x="4638584" y="405661"/>
            <a:ext cx="1795893" cy="1830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782258" y="4565007"/>
            <a:ext cx="53693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s-ES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Mensajes </a:t>
            </a:r>
            <a:br>
              <a:rPr lang="es-ES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profesionales de la salud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268630-BD56-5974-05BC-65061B25E372}"/>
              </a:ext>
            </a:extLst>
          </p:cNvPr>
          <p:cNvGrpSpPr/>
          <p:nvPr/>
        </p:nvGrpSpPr>
        <p:grpSpPr>
          <a:xfrm>
            <a:off x="431721" y="415290"/>
            <a:ext cx="1792224" cy="1792224"/>
            <a:chOff x="1433852" y="1700836"/>
            <a:chExt cx="2823923" cy="2823924"/>
          </a:xfrm>
        </p:grpSpPr>
        <p:sp>
          <p:nvSpPr>
            <p:cNvPr id="51" name="Ovaal 2">
              <a:extLst>
                <a:ext uri="{FF2B5EF4-FFF2-40B4-BE49-F238E27FC236}">
                  <a16:creationId xmlns:a16="http://schemas.microsoft.com/office/drawing/2014/main" id="{9C93B14D-BD0F-E427-FDB3-4BD3E6FBFB8A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2" name="Picture 5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F2241EA-A7EE-3E66-FE34-8D64ECFB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A2ED27-6654-C86D-4362-C224CBAB60A3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637A1-F330-1934-74B0-A9D1B66EA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1788D6A-E159-3EB3-10D8-CC6D3E58C5B3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A213668-D9C1-03A2-CCAD-2FFC0955F04F}"/>
                </a:ext>
              </a:extLst>
            </p:cNvPr>
            <p:cNvGrpSpPr/>
            <p:nvPr/>
          </p:nvGrpSpPr>
          <p:grpSpPr>
            <a:xfrm>
              <a:off x="-10968" y="9098033"/>
              <a:ext cx="6868968" cy="1031051"/>
              <a:chOff x="-10968" y="9098033"/>
              <a:chExt cx="6868968" cy="103105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C133774-06F8-7EB8-579D-91C3BC1D518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15C9F6F-D2F8-0B54-87C1-E5C0613E4404}"/>
                  </a:ext>
                </a:extLst>
              </p:cNvPr>
              <p:cNvSpPr txBox="1"/>
              <p:nvPr/>
            </p:nvSpPr>
            <p:spPr>
              <a:xfrm>
                <a:off x="-10968" y="9098033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CB441F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CB441F"/>
                    </a:solidFill>
                    <a:effectLst/>
                  </a:rPr>
                  <a:t> fue iniciada por la Sociedad Europea de Enfermería Oncológica (EONS) </a:t>
                </a:r>
                <a:br>
                  <a:rPr lang="es-ES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CB441F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CB441F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CB441F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5258A9C-F720-EC7B-2FE4-60A37DD8E14E}"/>
                  </a:ext>
                </a:extLst>
              </p:cNvPr>
              <p:cNvGrpSpPr/>
              <p:nvPr/>
            </p:nvGrpSpPr>
            <p:grpSpPr>
              <a:xfrm>
                <a:off x="18543" y="9293065"/>
                <a:ext cx="420775" cy="414548"/>
                <a:chOff x="-302004" y="1916250"/>
                <a:chExt cx="2823923" cy="2823924"/>
              </a:xfrm>
            </p:grpSpPr>
            <p:sp>
              <p:nvSpPr>
                <p:cNvPr id="44" name="Ovaal 2">
                  <a:extLst>
                    <a:ext uri="{FF2B5EF4-FFF2-40B4-BE49-F238E27FC236}">
                      <a16:creationId xmlns:a16="http://schemas.microsoft.com/office/drawing/2014/main" id="{6E28F8AB-787B-8C6C-871E-3862B2A5AA3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4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2C4DFC5-127D-3E92-4644-377379EB16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EC19682E-A166-CEED-B582-10C9767CC1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343850" y="9387119"/>
                <a:ext cx="485132" cy="22644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BE84978-8FF2-2FF0-345F-8B7439CF4055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7" name="Ovaal 41">
                <a:extLst>
                  <a:ext uri="{FF2B5EF4-FFF2-40B4-BE49-F238E27FC236}">
                    <a16:creationId xmlns:a16="http://schemas.microsoft.com/office/drawing/2014/main" id="{B69407D5-766A-886E-FB5D-A996AD09F43F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8" name="Picture 37" descr="Icon&#10;&#10;Description automatically generated">
                <a:extLst>
                  <a:ext uri="{FF2B5EF4-FFF2-40B4-BE49-F238E27FC236}">
                    <a16:creationId xmlns:a16="http://schemas.microsoft.com/office/drawing/2014/main" id="{C14891CF-C307-29FB-846A-14BF6E7ED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70D24B-3BCA-5832-4186-8F6176C2C6C8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 FUME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NO CONSUMA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NING</a:t>
                </a:r>
                <a:r>
                  <a: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ÚN</a:t>
                </a:r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 TIPO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DE TABACO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6B8948F-718C-485F-BDFD-A94F99348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458612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917133" y="3794317"/>
            <a:ext cx="5384799" cy="3356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Dejar de fumar </a:t>
            </a:r>
            <a:b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una parte esencial </a:t>
            </a:r>
            <a:b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prevención primaria, secundaria </a:t>
            </a:r>
            <a:b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terciaria</a:t>
            </a:r>
            <a:endParaRPr lang="en-US" sz="4000" b="1" dirty="0">
              <a:solidFill>
                <a:srgbClr val="CC43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B7F307-DEA1-0E5A-3534-81E443AB2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5A48452-228B-6FDC-EAEB-7A69AD8C9153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6B962C6-A8C6-F2AF-0A34-D29BBC094BD0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AA137E7-0428-35B3-5EEC-281DEBA33BC2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A07798E-CB90-4ABD-1F95-6C5B7FCC6AAA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573010-1595-24D7-38E5-654B9716DB8D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0138C9B-7534-4B2A-9F0B-BD0F2659DF6E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8A673BA-B6AA-FE1A-E12B-5B3AEE51E2CC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D5902D4-1136-CF98-7F11-830FE6EF9018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97812F23-C8B2-331E-A02B-755FE918EB02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6A4E1D5A-CDD2-CD05-9D13-95E77614E57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3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82A20A2-1574-7F71-6ED4-0023BE823B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0EFF6FEE-BB9C-EF99-7489-AD97AA923A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4B39C23-C586-EFD4-9F7C-8503B357948A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950EA494-F598-79B9-BBD1-745C3C94CCE9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88FEF032-F225-01EF-6F58-272E6E7378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1650CDB-6864-9174-E5F7-950B5343E9DF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tor and a patient&#10;&#10;Description automatically generated with low confidence">
            <a:extLst>
              <a:ext uri="{FF2B5EF4-FFF2-40B4-BE49-F238E27FC236}">
                <a16:creationId xmlns:a16="http://schemas.microsoft.com/office/drawing/2014/main" id="{5C6041F1-512A-40E2-9301-2185411A1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r="16844"/>
          <a:stretch/>
        </p:blipFill>
        <p:spPr>
          <a:xfrm>
            <a:off x="0" y="0"/>
            <a:ext cx="6857999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93143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917133" y="2900180"/>
            <a:ext cx="5384799" cy="397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Valore siempre si </a:t>
            </a:r>
            <a:b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 pacientes </a:t>
            </a:r>
            <a:b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fumadores. </a:t>
            </a:r>
            <a:b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¡Ofrezca consejo, apoyo y seguimiento!</a:t>
            </a:r>
            <a:endParaRPr lang="en-US" sz="4000" b="1" dirty="0">
              <a:solidFill>
                <a:srgbClr val="CC431F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A78153-88F8-EB8E-61E5-D6F9538B3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C0DDFC2-FA8D-E664-696A-4641A9A70E6D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4826BD-C26C-AF8B-7F83-895ECAF457E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6517F65-CC98-CF62-E047-A805D9DEECC5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5B83626-81F0-2C6E-A3D0-85D6DD9B4EAD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256E6B6-3B45-ED75-BB76-146B549C7947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0712C37-9D73-EC25-616A-C8E888AC5C4F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FBAB45F-91BA-2461-3F7A-6220A8C721D5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D0C8B0F-3759-BA77-DA90-F84B740A17C4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B9B2A73A-9A0D-DCF9-1D25-D20111A8E292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45021A1E-2DB1-A819-8F02-1B87B725EFA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3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BA289DF-551F-393D-B8E8-929E67B25A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58E4AF28-B2A2-03D6-5D42-16D0122A97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7F73E49-2DC1-E1F6-22CE-7AFF697F7454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E4833EC4-47FD-D816-908A-BD42D3B99F3C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0B3B6237-B073-F484-C9A9-60EF4C5A9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5D55252-3F91-B546-B71B-BC362D3E41B3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tor showing a patient something on the paper&#10;&#10;Description automatically generated with medium confidence">
            <a:extLst>
              <a:ext uri="{FF2B5EF4-FFF2-40B4-BE49-F238E27FC236}">
                <a16:creationId xmlns:a16="http://schemas.microsoft.com/office/drawing/2014/main" id="{B44B8427-22ED-4B0F-8C7F-21C00AE2B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0" y="-7088"/>
            <a:ext cx="6858000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76786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76786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86055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35936" y="4161923"/>
            <a:ext cx="5384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C431F"/>
                </a:solidFill>
                <a:latin typeface="Cal"/>
              </a:rPr>
              <a:t>Remita a servicios </a:t>
            </a:r>
            <a:br>
              <a:rPr lang="es-ES" sz="4000" b="1" dirty="0">
                <a:solidFill>
                  <a:srgbClr val="CC431F"/>
                </a:solidFill>
                <a:latin typeface="Cal"/>
              </a:rPr>
            </a:br>
            <a:r>
              <a:rPr lang="es-ES" sz="4000" b="1" dirty="0">
                <a:solidFill>
                  <a:srgbClr val="CC431F"/>
                </a:solidFill>
                <a:latin typeface="Cal"/>
              </a:rPr>
              <a:t>para dejar de fumar basados en evidencia</a:t>
            </a:r>
            <a:endParaRPr lang="en-US" sz="4000" b="1" dirty="0">
              <a:solidFill>
                <a:srgbClr val="CC431F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FE643C-6A6B-0F53-22F1-E0CDB846F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89914"/>
            <a:ext cx="1827452" cy="18288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BD492B-A977-0DCB-BD17-FF038C246708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68A2A0-7058-74D1-0625-6AA203FF5BED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EC69856-57B7-D7A9-E8F3-9323EF765259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E496486-9A94-D103-8C86-603E0BECDF77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6E8FD3-37A5-1BB2-BFBE-1B6339AA081D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949D570-1191-9CBC-3395-92182FDF76D9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9535B12-3E0D-D262-D775-EB2925A686AF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C1119BF-AB59-9D7F-CB7B-1A4723448A4E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9BAF88E2-BA09-ABFA-CC27-3B5D980DD981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B61D5BD7-2393-679B-68F1-162C4A53403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3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93B2039-D2CD-AA9E-A63F-7B853735B8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5DCA9F2A-FC28-4D88-4F4B-FFD6CFFAF0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C70BD11-F59C-62CE-C04A-C70CA1D95413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1A1C2D77-6812-E214-8634-99621FDAB626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4A0EDCA2-D3E3-70D2-C4B3-4CC4813E83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4C2B184-80CA-8D9D-3855-7A45FBF3485D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6EF37-345B-4575-A815-BF5166808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7080" t="957" r="27235"/>
          <a:stretch/>
        </p:blipFill>
        <p:spPr>
          <a:xfrm>
            <a:off x="0" y="-1"/>
            <a:ext cx="6857998" cy="9911951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210578" y="3636462"/>
            <a:ext cx="6537552" cy="3019569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06326" y="3545006"/>
            <a:ext cx="6641804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Preste especial atención </a:t>
            </a:r>
            <a:b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pacientes con abuso </a:t>
            </a:r>
            <a:b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múltiples sustancias</a:t>
            </a:r>
            <a:endParaRPr lang="en-US" sz="4000" b="1" dirty="0">
              <a:solidFill>
                <a:srgbClr val="CC43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7D2DAA-791C-3B45-7993-F1F07838A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8D46627-41BA-F580-CC95-43A41CE0CAB7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3416ED7-01C3-8FE3-3149-48045511E087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2EA0137-7FC3-DA8F-D311-4B80D62C2B2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125B0BC-7FA1-6613-6FCE-A57C87969B3A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486A05-8337-85A3-1534-881677937817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CB9A450-8094-3E1D-AD51-200157155651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AB9EE85-769D-B28E-3844-6FFE5DE6F637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379DF70-D873-D01A-FB22-9409B6215029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BE084CCD-9BCF-E46A-8BB4-F328F3CB1D65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058755D4-4F30-E871-74D0-E0AC13648E2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3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7B6456E-59D9-3415-F3E0-94D7EF9967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321F2FCC-0CB1-4796-0B40-7290C5ACD7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83D312C-1063-FAE4-0128-F7ABE379531C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2A133365-F062-B2D7-F1A6-ECB050BE8934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447ADE1D-1670-381A-C9CC-D92B169BF0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FFACFAD-76AC-32A5-D354-A02FF8746DC2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7EFD3AD-41DC-4565-8067-2BCEA9CC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08" r="13777" b="30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2513475" y="2806843"/>
            <a:ext cx="4184428" cy="4597391"/>
          </a:xfrm>
          <a:prstGeom prst="roundRect">
            <a:avLst>
              <a:gd name="adj" fmla="val 8829"/>
            </a:avLst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913289" y="3868323"/>
            <a:ext cx="53847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GB" sz="4800" b="1" i="0" dirty="0" err="1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Texto</a:t>
            </a:r>
            <a:r>
              <a:rPr lang="en-GB" sz="48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 </a:t>
            </a:r>
            <a:br>
              <a:rPr lang="en-GB" sz="48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en-GB" sz="4800" b="1" i="0" dirty="0" err="1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personalizado</a:t>
            </a:r>
            <a:endParaRPr lang="en-GB" sz="7200" b="1" dirty="0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6201D3-4401-4063-BB89-564FCDEAE93D}"/>
              </a:ext>
            </a:extLst>
          </p:cNvPr>
          <p:cNvSpPr/>
          <p:nvPr/>
        </p:nvSpPr>
        <p:spPr>
          <a:xfrm>
            <a:off x="231045" y="5638552"/>
            <a:ext cx="2881794" cy="2793534"/>
          </a:xfrm>
          <a:prstGeom prst="ellipse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AA753F54-9215-46A8-820F-375E0B75C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3" y="5985459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CC431F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CC431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400" b="1" i="0" dirty="0" err="1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Inserte</a:t>
            </a:r>
            <a:r>
              <a:rPr lang="en-US" sz="3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400" b="1" i="0" dirty="0" err="1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su</a:t>
            </a:r>
            <a:r>
              <a:rPr lang="en-US" sz="3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 </a:t>
            </a:r>
            <a:br>
              <a:rPr lang="en-US" sz="34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en-US" sz="3400" b="1" i="0" dirty="0" err="1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foto</a:t>
            </a:r>
            <a:endParaRPr lang="en-GB" sz="3400" b="1" dirty="0">
              <a:solidFill>
                <a:srgbClr val="CC431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548400-28D4-9BFD-53B0-0D622771D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A724FE3-7C9B-DAB3-11AE-B4D4ED6B606E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10CDEDD-BB83-27C9-0697-E33C8062B108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231F249-2637-F306-9B53-0086EA0DFEF9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A22EAF6-9C78-ED9E-0A76-60907FA9B32C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A1EE2A5-9588-2E75-8E03-FAA415469255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9DAF6DA-EF4A-F95E-FBAF-96DC0EE4F240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2F43A19-2695-C8C9-C5EB-704D9BACFC36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F164A23-802B-0D4D-D8FD-51B63C8A1475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D6D8B39E-BB3F-225B-E4BD-680304EAD4E8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4F517766-C99F-D5C3-E9BB-24282D2216A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6" name="Picture 3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03167BC-B8A4-6ABB-63D2-E06F81340A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4" name="Graphic 33">
                  <a:extLst>
                    <a:ext uri="{FF2B5EF4-FFF2-40B4-BE49-F238E27FC236}">
                      <a16:creationId xmlns:a16="http://schemas.microsoft.com/office/drawing/2014/main" id="{D9B692D3-C788-3BA4-97D7-6C52DA1C05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A563868-7B78-BDDA-961E-64F59D3508EA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5C6FDE92-0CFA-71F2-AB27-491E3AA40EC8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8" name="Picture 27" descr="Icon&#10;&#10;Description automatically generated">
                  <a:extLst>
                    <a:ext uri="{FF2B5EF4-FFF2-40B4-BE49-F238E27FC236}">
                      <a16:creationId xmlns:a16="http://schemas.microsoft.com/office/drawing/2014/main" id="{8881838C-5FDE-141A-3B38-745DFFBD06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BCD4445-284F-DEE4-C78F-8DFA5D7FBA44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7EFD3AD-41DC-4565-8067-2BCEA9CC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08" r="13777" b="30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93143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AutoShape 2" descr="ESMO">
            <a:extLst>
              <a:ext uri="{FF2B5EF4-FFF2-40B4-BE49-F238E27FC236}">
                <a16:creationId xmlns:a16="http://schemas.microsoft.com/office/drawing/2014/main" id="{0FA88B47-E417-42DF-9954-02FCED7A53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EF6221-3A17-E0FB-2506-AFF5FDD70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4C58332-5C44-B61B-292A-7CA6D024BE07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F07162-DAE1-4A45-A527-3A9C04B2DF1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661C71-77CC-4B59-8B28-F64E06795A6C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121020-33C5-4F0A-9316-D6F715D55E3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3D0667-9DA6-8E11-5762-CB448D84C8EF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D70291D-4B43-F8F0-AD98-0401B6EBADD8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8620E40-6AD7-9649-E724-2D049DCA9254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66C0C9-8E64-1025-3A33-57DD571FEF1F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44669224-595D-258D-5BEA-622E3F067A59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6F8BFD5C-9A0C-9269-8423-F868A4B3545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3" name="Picture 32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5DFEF6F-37B0-E28A-9CA5-93CF6AD92E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5D32113E-47B1-61DA-9D91-948D4D07BE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0F86460-1456-53B9-1431-7C67567CDB5A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11" name="Ovaal 41">
                  <a:extLst>
                    <a:ext uri="{FF2B5EF4-FFF2-40B4-BE49-F238E27FC236}">
                      <a16:creationId xmlns:a16="http://schemas.microsoft.com/office/drawing/2014/main" id="{A68701F4-01AF-5FFD-6711-2D061D756BE7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12" name="Picture 11" descr="Icon&#10;&#10;Description automatically generated">
                  <a:extLst>
                    <a:ext uri="{FF2B5EF4-FFF2-40B4-BE49-F238E27FC236}">
                      <a16:creationId xmlns:a16="http://schemas.microsoft.com/office/drawing/2014/main" id="{1A985B68-CEAC-2C21-0743-8A01FC78D0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3069466-597F-848F-1AFC-35B2A22C30B3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2AF191D-F225-32CF-BB58-7109F42DD3A7}"/>
              </a:ext>
            </a:extLst>
          </p:cNvPr>
          <p:cNvSpPr txBox="1"/>
          <p:nvPr/>
        </p:nvSpPr>
        <p:spPr>
          <a:xfrm>
            <a:off x="835936" y="3443406"/>
            <a:ext cx="53847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s-ES" sz="4800" b="1" i="0" dirty="0">
                <a:solidFill>
                  <a:srgbClr val="CC431F"/>
                </a:solidFill>
                <a:effectLst/>
                <a:latin typeface="WordVisi_MSFontService"/>
              </a:rPr>
              <a:t>Fumar es el</a:t>
            </a:r>
            <a:br>
              <a:rPr lang="es-ES" sz="4800" b="1" i="0" dirty="0">
                <a:solidFill>
                  <a:srgbClr val="CC431F"/>
                </a:solidFill>
                <a:effectLst/>
                <a:latin typeface="WordVisi_MSFontService"/>
              </a:rPr>
            </a:br>
            <a:r>
              <a:rPr lang="es-ES" sz="4800" b="1" i="0" dirty="0">
                <a:solidFill>
                  <a:srgbClr val="CC431F"/>
                </a:solidFill>
                <a:effectLst/>
                <a:latin typeface="WordVisi_MSFontService"/>
              </a:rPr>
              <a:t>principal factor</a:t>
            </a:r>
            <a:br>
              <a:rPr lang="es-ES" sz="4800" b="1" i="0" dirty="0">
                <a:solidFill>
                  <a:srgbClr val="CC431F"/>
                </a:solidFill>
                <a:effectLst/>
                <a:latin typeface="WordVisi_MSFontService"/>
              </a:rPr>
            </a:br>
            <a:r>
              <a:rPr lang="es-ES" sz="4800" b="1" i="0" dirty="0">
                <a:solidFill>
                  <a:srgbClr val="CC431F"/>
                </a:solidFill>
                <a:effectLst/>
                <a:latin typeface="WordVisi_MSFontService"/>
              </a:rPr>
              <a:t>de riesgo para</a:t>
            </a:r>
            <a:br>
              <a:rPr lang="es-ES" sz="4800" b="1" i="0" dirty="0">
                <a:solidFill>
                  <a:srgbClr val="CC431F"/>
                </a:solidFill>
                <a:effectLst/>
                <a:latin typeface="WordVisi_MSFontService"/>
              </a:rPr>
            </a:br>
            <a:r>
              <a:rPr lang="es-ES" sz="4800" b="1" i="0" dirty="0">
                <a:solidFill>
                  <a:srgbClr val="CC431F"/>
                </a:solidFill>
                <a:effectLst/>
                <a:latin typeface="WordVisi_MSFontService"/>
              </a:rPr>
              <a:t>desarrollar cáncer</a:t>
            </a:r>
            <a:endParaRPr lang="en-GB" sz="7200" b="1" dirty="0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CCAE1-C916-419F-AF51-DC448E630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4" b="13864"/>
          <a:stretch/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210578" y="2907515"/>
            <a:ext cx="6534007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17606" y="3030651"/>
            <a:ext cx="67555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s-ES" sz="4800" b="1" i="0" dirty="0">
                <a:solidFill>
                  <a:srgbClr val="CC431F"/>
                </a:solidFill>
                <a:effectLst/>
              </a:rPr>
              <a:t>La mayoría </a:t>
            </a:r>
            <a:br>
              <a:rPr lang="es-ES" sz="4800" b="1" i="0" dirty="0">
                <a:solidFill>
                  <a:srgbClr val="CC431F"/>
                </a:solidFill>
                <a:effectLst/>
              </a:rPr>
            </a:br>
            <a:r>
              <a:rPr lang="es-ES" sz="4800" b="1" i="0" dirty="0">
                <a:solidFill>
                  <a:srgbClr val="CC431F"/>
                </a:solidFill>
                <a:effectLst/>
              </a:rPr>
              <a:t>de cigarrillos electrónicos contienen nicotina, </a:t>
            </a:r>
            <a:br>
              <a:rPr lang="es-ES" sz="4800" b="1" i="0" dirty="0">
                <a:solidFill>
                  <a:srgbClr val="CC431F"/>
                </a:solidFill>
                <a:effectLst/>
              </a:rPr>
            </a:br>
            <a:r>
              <a:rPr lang="es-ES" sz="4800" b="1" i="0" dirty="0">
                <a:solidFill>
                  <a:srgbClr val="CC431F"/>
                </a:solidFill>
                <a:effectLst/>
              </a:rPr>
              <a:t>por lo que son adictivos</a:t>
            </a:r>
            <a:endParaRPr lang="en-GB" sz="7200" b="1" dirty="0">
              <a:solidFill>
                <a:srgbClr val="CC431F"/>
              </a:solidFill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2374E-5B0B-412B-7CFE-87E46C93A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6A23EF-D512-80DA-8653-5D0464066107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5E0CBAF-4335-CDAF-5B74-415ED825AA73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7C46478-2A86-E9F7-1750-9EF2D5ED9249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86A9475-C1A8-84FA-6056-905A288EDE9E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682422-A944-E6CB-10CD-6C418AF9172E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C832C6C-AFF2-E2CA-1CA1-40A78A7511BA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B85F259-9CCF-15CF-1583-E95A08C1EE7F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80B2D58-6CB9-7029-F727-2D8E5535226B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85F56A5-D9E6-564A-349F-90D2E675EED9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3" name="Ovaal 2">
                    <a:extLst>
                      <a:ext uri="{FF2B5EF4-FFF2-40B4-BE49-F238E27FC236}">
                        <a16:creationId xmlns:a16="http://schemas.microsoft.com/office/drawing/2014/main" id="{ADD449B4-67C4-B0E8-E9E4-437114FB67C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4" name="Picture 3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D6D7871-DE4A-8375-7112-2C581A4125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2" name="Graphic 31">
                  <a:extLst>
                    <a:ext uri="{FF2B5EF4-FFF2-40B4-BE49-F238E27FC236}">
                      <a16:creationId xmlns:a16="http://schemas.microsoft.com/office/drawing/2014/main" id="{E0B89617-05DF-D4D8-82B7-0ADCBF0B84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D176424-ED44-CF79-AE7B-D9B1DA0D9B0F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1DF2E8FB-16A2-C08B-E0A8-C9E7D8B008F9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2F8E73A6-5CC0-9B52-5584-C7623A69A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6F3A309-A0A7-BE2D-3C60-963DD3A1A600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en&#10;&#10;Description automatically generated with medium confidence">
            <a:extLst>
              <a:ext uri="{FF2B5EF4-FFF2-40B4-BE49-F238E27FC236}">
                <a16:creationId xmlns:a16="http://schemas.microsoft.com/office/drawing/2014/main" id="{F7A6BE77-10AE-4F12-B6E1-97F49800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7" r="1" b="14758"/>
          <a:stretch/>
        </p:blipFill>
        <p:spPr>
          <a:xfrm rot="16200000">
            <a:off x="-1531043" y="1516957"/>
            <a:ext cx="9920088" cy="6858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616811" y="3613087"/>
            <a:ext cx="5911580" cy="3278541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715256" y="3392602"/>
            <a:ext cx="573029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El uso </a:t>
            </a:r>
            <a:b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de cigarrillos electrónicos es peligroso para niños, adolescentes </a:t>
            </a:r>
            <a:b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y adultos jóvenes</a:t>
            </a:r>
            <a:endParaRPr lang="en-GB" sz="16600" b="1" dirty="0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47E6CD-4CB9-2867-3D91-51A889733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EB15136-2ED4-5D58-52C7-F5486997E9E6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F8DF14F-4CFF-27C8-67CE-0D0D120C4B1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5E0F22C-43A1-EED4-021E-4063C96A088F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6B8E2CD-99B7-70D9-3B56-09AFDA9C5A6B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7729ECB-ADDD-C1B3-B0E4-BBD7BC691D69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B561A9F-A5F9-4CB2-1562-E301828D69EC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97C2B38-0C68-1E1D-79DB-6F4225CBA296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4CEF99F-D7E9-7B25-372B-B7A9EA24E35B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1E48FF4-E959-6365-CC2C-1E9C274F477F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1C33BA9B-7CB9-1C50-CBF6-187F5D44DF1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3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166DA37-ED37-0264-3697-B8CBCDAD7B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772761C5-7401-8F17-F0C7-08FD639F3B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D747424-C398-3D36-D0C7-1D93BBE1DC31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167F5112-8B2A-E0D8-7EEC-7172A22C5C44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4690F154-3F62-F404-D10C-DA82616009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B5BD4C6-27C1-F337-04FB-53AFA81339FA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mmock on a table&#10;&#10;Description automatically generated with low confidence">
            <a:extLst>
              <a:ext uri="{FF2B5EF4-FFF2-40B4-BE49-F238E27FC236}">
                <a16:creationId xmlns:a16="http://schemas.microsoft.com/office/drawing/2014/main" id="{00ADE502-A7E5-4044-9652-70EC43A39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7" r="39168" b="25425"/>
          <a:stretch/>
        </p:blipFill>
        <p:spPr>
          <a:xfrm>
            <a:off x="0" y="0"/>
            <a:ext cx="6856234" cy="9906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680756" y="3477769"/>
            <a:ext cx="5733033" cy="4245428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54872" y="3817278"/>
            <a:ext cx="5384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El uso de pipas de agua (cachimba) </a:t>
            </a:r>
            <a:b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está asociado </a:t>
            </a:r>
            <a:b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</a:br>
            <a:r>
              <a:rPr lang="es-ES" sz="4000" b="1" i="0" dirty="0">
                <a:solidFill>
                  <a:srgbClr val="CC431F"/>
                </a:solidFill>
                <a:effectLst/>
                <a:latin typeface="Calibri" panose="020F0502020204030204" pitchFamily="34" charset="0"/>
              </a:rPr>
              <a:t>con el cáncer de pulmón y otras enfermedades respiratorias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7200" b="1" dirty="0">
              <a:solidFill>
                <a:srgbClr val="CC4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4E8CD7-C525-0DDD-9448-C56226711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9CEF05-DF44-C62F-29E7-AC28CB77B970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06F730-74B4-2C77-641D-6B83024C373D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B3A4E05-BFFF-6CE4-E107-DC46D6478FC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4753618-0674-00A8-074B-1789CA16E117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DEF3318-3429-7A3B-A1A4-FA39C50EC25D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E62E3CF-40FB-EC88-109D-519A2B8A05D8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4462878-4DA1-3167-3A9F-7042E731B70B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622C129-0498-6B07-2CF1-F570F6D815F8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FA5564FF-418E-7055-41DC-5DFAE63D296E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F1664E58-B155-E248-901E-1DDCF32F4E4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3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44A45A7-A685-D2F2-06C2-D4549AE9FA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7C844329-0A93-8E76-6FA7-3E93D5FB31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DB4CB12-A185-8611-C817-86089428F85B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D89EED1C-AA64-9E9F-5C88-1AB54FCCE22B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3F5AE5A5-1E1F-B0D8-B0DF-DF1EAA971F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C7DBF3C-AF52-CA35-A208-52C71574FDD3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454CD98-83D9-A35A-7E28-58EF6172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4" r="27107" b="553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F5E6180-FC01-54B1-70E5-69581327E81E}"/>
              </a:ext>
            </a:extLst>
          </p:cNvPr>
          <p:cNvGrpSpPr/>
          <p:nvPr/>
        </p:nvGrpSpPr>
        <p:grpSpPr>
          <a:xfrm>
            <a:off x="667714" y="4025665"/>
            <a:ext cx="5547191" cy="4205561"/>
            <a:chOff x="720971" y="3913370"/>
            <a:chExt cx="5547191" cy="420556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20971" y="4091217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02166" y="3913370"/>
              <a:ext cx="5384799" cy="397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dirty="0"/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Nunca empiece </a:t>
              </a:r>
              <a:b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a consumir tabaco, </a:t>
              </a:r>
              <a:b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se hace un gran favor </a:t>
              </a:r>
              <a:b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a usted y a quienes </a:t>
              </a:r>
              <a:b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s-E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le rodean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Freeform 72">
            <a:extLst>
              <a:ext uri="{FF2B5EF4-FFF2-40B4-BE49-F238E27FC236}">
                <a16:creationId xmlns:a16="http://schemas.microsoft.com/office/drawing/2014/main" id="{019EFB8D-F906-B52E-BCD1-36F549D3C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26" name="Freeform 74">
            <a:extLst>
              <a:ext uri="{FF2B5EF4-FFF2-40B4-BE49-F238E27FC236}">
                <a16:creationId xmlns:a16="http://schemas.microsoft.com/office/drawing/2014/main" id="{B59DE19C-DBA8-C5E7-D136-75DC9F38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724C6B5-C23A-F0A1-D727-333143CAC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DE2250-3666-8097-8045-F344DA53E096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E43FEF-2A2B-E7C1-6238-A599A2A5FCB7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B1D5A1D-FC9C-A496-3BBB-FD6E73BA0C3D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9EA847-651E-5651-45C2-F85B4465BB0B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372C867-A9A7-B5B9-E43F-77E0AE07CFA1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F8B0061-EEAD-36E8-AF44-4A9FD09E13CC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55E403D-B20C-AC6B-4778-9106BFD2CE79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BAD4760-2F21-1F5B-5548-9BD3DCA2A013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F41AC33C-6EF1-448C-8C7B-3FFDCB9C8C65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14" name="Ovaal 2">
                    <a:extLst>
                      <a:ext uri="{FF2B5EF4-FFF2-40B4-BE49-F238E27FC236}">
                        <a16:creationId xmlns:a16="http://schemas.microsoft.com/office/drawing/2014/main" id="{D6B00E53-E0A1-E1B0-0661-3126C1AE13E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5" name="Picture 14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B17FE84-D522-AD6B-9073-A5F35C5DA6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13" name="Graphic 12">
                  <a:extLst>
                    <a:ext uri="{FF2B5EF4-FFF2-40B4-BE49-F238E27FC236}">
                      <a16:creationId xmlns:a16="http://schemas.microsoft.com/office/drawing/2014/main" id="{65D0C7F5-B61C-78E1-9346-03A6D6F0AD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0CBF69D-6340-3BB8-8BDD-3348ADD6347A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7" name="Ovaal 41">
                  <a:extLst>
                    <a:ext uri="{FF2B5EF4-FFF2-40B4-BE49-F238E27FC236}">
                      <a16:creationId xmlns:a16="http://schemas.microsoft.com/office/drawing/2014/main" id="{6C8828B2-5876-7963-AA91-1D5063E490B5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8" name="Picture 7" descr="Icon&#10;&#10;Description automatically generated">
                  <a:extLst>
                    <a:ext uri="{FF2B5EF4-FFF2-40B4-BE49-F238E27FC236}">
                      <a16:creationId xmlns:a16="http://schemas.microsoft.com/office/drawing/2014/main" id="{0BBDD176-1751-A6AE-7507-BBFED08279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8578D21-DB32-7E41-49E6-D484EF1204C7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21C060-1F11-4BE7-980E-10DEC1CE4AFB}"/>
              </a:ext>
            </a:extLst>
          </p:cNvPr>
          <p:cNvSpPr/>
          <p:nvPr/>
        </p:nvSpPr>
        <p:spPr>
          <a:xfrm>
            <a:off x="0" y="0"/>
            <a:ext cx="6856234" cy="9905999"/>
          </a:xfrm>
          <a:prstGeom prst="rect">
            <a:avLst/>
          </a:prstGeom>
          <a:solidFill>
            <a:srgbClr val="31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D3B98-395C-49D6-93CE-17E2CBE7C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5" r="14371" b="2384"/>
          <a:stretch/>
        </p:blipFill>
        <p:spPr>
          <a:xfrm>
            <a:off x="0" y="0"/>
            <a:ext cx="6858000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3139290" y="4359150"/>
            <a:ext cx="3508131" cy="3494567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2196523" y="4531303"/>
            <a:ext cx="538479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Nunca es </a:t>
            </a:r>
            <a:b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demasiado </a:t>
            </a:r>
            <a:b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tarde para dejar </a:t>
            </a:r>
            <a:b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 fumar</a:t>
            </a:r>
            <a:endParaRPr lang="en-GB" sz="4000" b="1" dirty="0">
              <a:solidFill>
                <a:srgbClr val="CC431F"/>
              </a:solidFill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BFF6E7-C7F6-43BA-2D38-B39D5423F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B94418C-9012-FF29-00CA-D20528BC81B0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F6BF62-8AB3-C275-2A3B-B8BDF824DBF1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1A96242-D6F7-7295-4576-B85C8B2F0DC4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0210E29-73A8-A861-A1FF-763BF89A35A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773B478-5265-FB9D-77FE-72351ECFFD8E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7986895-5FE3-A0F8-3F67-1D242DFB8F06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08E02A-1962-78DD-FECC-740C0A666486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A1F675F-A457-12B7-56BF-71E99E00AA03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0BDD760C-2E81-2E32-F5BA-17020E823219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7" name="Ovaal 2">
                    <a:extLst>
                      <a:ext uri="{FF2B5EF4-FFF2-40B4-BE49-F238E27FC236}">
                        <a16:creationId xmlns:a16="http://schemas.microsoft.com/office/drawing/2014/main" id="{B67CED3B-5741-48EF-CE57-359141C7D67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8" name="Picture 37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B95C179-2B77-86F2-3AFF-947E8D1E19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6" name="Graphic 35">
                  <a:extLst>
                    <a:ext uri="{FF2B5EF4-FFF2-40B4-BE49-F238E27FC236}">
                      <a16:creationId xmlns:a16="http://schemas.microsoft.com/office/drawing/2014/main" id="{EEF28E1F-3786-C37F-4AEE-50ACE880AE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AD15188-8038-062C-2BC8-1209AE25DA29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7" name="Ovaal 41">
                  <a:extLst>
                    <a:ext uri="{FF2B5EF4-FFF2-40B4-BE49-F238E27FC236}">
                      <a16:creationId xmlns:a16="http://schemas.microsoft.com/office/drawing/2014/main" id="{73440413-3978-F054-9DD4-96E7F3BB7500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8" name="Picture 27" descr="Icon&#10;&#10;Description automatically generated">
                  <a:extLst>
                    <a:ext uri="{FF2B5EF4-FFF2-40B4-BE49-F238E27FC236}">
                      <a16:creationId xmlns:a16="http://schemas.microsoft.com/office/drawing/2014/main" id="{5D804725-62DB-7C87-F9F7-9F77F08D17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0F3D31-6A83-F0CD-D699-10EBEAD69D7D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plant, cactus&#10;&#10;Description automatically generated">
            <a:extLst>
              <a:ext uri="{FF2B5EF4-FFF2-40B4-BE49-F238E27FC236}">
                <a16:creationId xmlns:a16="http://schemas.microsoft.com/office/drawing/2014/main" id="{E368B386-A511-45F3-A4D2-832F8262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r="10726" b="16857"/>
          <a:stretch/>
        </p:blipFill>
        <p:spPr>
          <a:xfrm>
            <a:off x="0" y="0"/>
            <a:ext cx="6856234" cy="9906000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2441780" y="3901788"/>
            <a:ext cx="4205641" cy="2938491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852200" y="3657839"/>
            <a:ext cx="5384799" cy="2697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Dejar de fumar </a:t>
            </a:r>
            <a:b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mejorará su salud </a:t>
            </a:r>
            <a:b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y la de su familia</a:t>
            </a:r>
            <a:endParaRPr lang="en-US" sz="4000" b="1" dirty="0">
              <a:solidFill>
                <a:srgbClr val="CC431F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226F9A-0899-EDC4-4120-B03D961B6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E735B83-FE50-300B-7676-34891126F4C3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D6E93F1-BE85-5065-93FB-BD50C8F12718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01E28E9-CC81-9DF3-5B0E-0CF307521EC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627B9EE-8E98-3BD8-93F0-ED55A866463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69B196-110D-D10D-A76A-7236FB6F1BE6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1B4A900-DFF2-CA00-2B06-17D335DC70CA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2944EAE-6CBC-65BB-D7AF-4C4E587226DF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95E8867-55F1-EED3-D676-B68B3B054D83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EE46C1F-D4F0-933A-FD00-FF55562CAB7B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28FFC2AF-12A3-34EE-B85C-C39627AE515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3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37BC185-956A-0BC3-FF29-3247D37C05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A88A10B8-1BB6-71DD-E294-7D82948E4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9CCF5D4-B42B-7339-FEB4-D42D0B1D486D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4BFFAE19-3BF3-5408-C8E4-22B916C92411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EFD529BA-CD5F-6DB5-E27B-C30EB85DBD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823D051-155E-12A2-5806-C18AA34BC739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sitting on a couch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14553C6D-DF25-4F98-95C5-CBE8E3229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"/>
          <a:stretch/>
        </p:blipFill>
        <p:spPr>
          <a:xfrm>
            <a:off x="0" y="0"/>
            <a:ext cx="6856234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83874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676568" y="3789203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520179" y="3913602"/>
            <a:ext cx="5784782" cy="331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Solicite apoyo </a:t>
            </a:r>
            <a:b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 su enfermera </a:t>
            </a:r>
            <a:b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 otro profesional sanitario</a:t>
            </a:r>
            <a:endParaRPr lang="en-US" sz="4000" b="1" dirty="0">
              <a:solidFill>
                <a:srgbClr val="CC431F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FD7C47-3D7B-DACE-9D4E-6CB2216DE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97002"/>
            <a:ext cx="1827452" cy="18288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F27D571-33D7-6772-C272-C209BB269F35}"/>
              </a:ext>
            </a:extLst>
          </p:cNvPr>
          <p:cNvGrpSpPr/>
          <p:nvPr/>
        </p:nvGrpSpPr>
        <p:grpSpPr>
          <a:xfrm>
            <a:off x="-10968" y="400970"/>
            <a:ext cx="6868968" cy="9728114"/>
            <a:chOff x="-10968" y="400970"/>
            <a:chExt cx="6868968" cy="97281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C68FE2-D496-DC5C-9D11-71A8534618ED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5EEA316-71ED-DEC4-0791-44BDAD7D2841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FFC9F86-B586-0E41-F66C-A560C623E1F2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Inserte el logo de su organización aquí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3981C4-1A1A-63E1-E9B2-2446C33448F2}"/>
                </a:ext>
              </a:extLst>
            </p:cNvPr>
            <p:cNvGrpSpPr/>
            <p:nvPr/>
          </p:nvGrpSpPr>
          <p:grpSpPr>
            <a:xfrm>
              <a:off x="-10968" y="400970"/>
              <a:ext cx="6868968" cy="9728114"/>
              <a:chOff x="-10968" y="400970"/>
              <a:chExt cx="6868968" cy="972811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7B60A-2DE0-9666-ABDB-3C127F783F95}"/>
                  </a:ext>
                </a:extLst>
              </p:cNvPr>
              <p:cNvGrpSpPr/>
              <p:nvPr/>
            </p:nvGrpSpPr>
            <p:grpSpPr>
              <a:xfrm>
                <a:off x="-10968" y="9098033"/>
                <a:ext cx="6868968" cy="1031051"/>
                <a:chOff x="-10968" y="9098033"/>
                <a:chExt cx="6868968" cy="1031051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B86F325-3DD9-E675-FF07-2114D4906DF1}"/>
                    </a:ext>
                  </a:extLst>
                </p:cNvPr>
                <p:cNvSpPr/>
                <p:nvPr/>
              </p:nvSpPr>
              <p:spPr>
                <a:xfrm>
                  <a:off x="-10968" y="9113699"/>
                  <a:ext cx="6868968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6F7C4AF-F674-F2A6-3043-D7D240C66805}"/>
                    </a:ext>
                  </a:extLst>
                </p:cNvPr>
                <p:cNvSpPr txBox="1"/>
                <p:nvPr/>
              </p:nvSpPr>
              <p:spPr>
                <a:xfrm>
                  <a:off x="-10968" y="9098033"/>
                  <a:ext cx="6847076" cy="1031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La campaña </a:t>
                  </a:r>
                  <a:r>
                    <a:rPr lang="es-ES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 fue iniciada por la Sociedad Europea de Enfermería Oncológica (EONS)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y se desarrolla en colaboración con la Sociedad Europea de Oncología Médica (ESMO). </a:t>
                  </a:r>
                  <a:br>
                    <a:rPr lang="es-ES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s-ES" sz="1200" b="1" dirty="0">
                      <a:solidFill>
                        <a:srgbClr val="CB441F"/>
                      </a:solidFill>
                      <a:effectLst/>
                    </a:rPr>
                    <a:t>Para más información: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2BC9044-9C12-889C-E9AB-2B2CAAC95E2D}"/>
                    </a:ext>
                  </a:extLst>
                </p:cNvPr>
                <p:cNvGrpSpPr/>
                <p:nvPr/>
              </p:nvGrpSpPr>
              <p:grpSpPr>
                <a:xfrm>
                  <a:off x="18543" y="9293065"/>
                  <a:ext cx="420775" cy="41454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B417D7BE-277B-798C-262F-EAF39C0FC03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7" name="Picture 3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9053D62-A5E0-822D-39BB-0613819E79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36850" y="2002324"/>
                    <a:ext cx="2669715" cy="2651758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FC1F0382-C24F-32F5-FB6E-C73BD585B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343850" y="9387119"/>
                  <a:ext cx="485132" cy="22644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D8E7764-C9DA-D071-9A18-B2F3AF8CD78C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26" name="Ovaal 41">
                  <a:extLst>
                    <a:ext uri="{FF2B5EF4-FFF2-40B4-BE49-F238E27FC236}">
                      <a16:creationId xmlns:a16="http://schemas.microsoft.com/office/drawing/2014/main" id="{6403635E-EFC6-563E-BA22-FE00215CF664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7726F154-22D1-C481-002B-8D1E4FC2F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C4DE29-90CB-137D-71A3-6D7E25BF58BA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FUME</a:t>
                  </a:r>
                  <a:endParaRPr lang="cs-C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GB" sz="7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NO CONSUMA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NING</a:t>
                  </a:r>
                  <a:r>
                    <a:rPr lang="cs-CZ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ÚN</a:t>
                  </a: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TIPO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DE TABACO</a:t>
                  </a:r>
                  <a:endParaRPr lang="nl-BE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358BA0-2B5D-41D7-9D21-07C6C701EDA4}"/>
</file>

<file path=customXml/itemProps2.xml><?xml version="1.0" encoding="utf-8"?>
<ds:datastoreItem xmlns:ds="http://schemas.openxmlformats.org/officeDocument/2006/customXml" ds:itemID="{F9DF955C-62DB-41DD-AEF8-54FB19E081C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1256</Words>
  <Application>Microsoft Office PowerPoint</Application>
  <PresentationFormat>A4 (210 × 297 mm)</PresentationFormat>
  <Paragraphs>131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Aharoni</vt:lpstr>
      <vt:lpstr>Arial</vt:lpstr>
      <vt:lpstr>Cal</vt:lpstr>
      <vt:lpstr>Calibri</vt:lpstr>
      <vt:lpstr>Calibri Light</vt:lpstr>
      <vt:lpstr>Verdana</vt:lpstr>
      <vt:lpstr>WordVisi_MSFontService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8</cp:revision>
  <cp:lastPrinted>2022-08-09T15:47:07Z</cp:lastPrinted>
  <dcterms:created xsi:type="dcterms:W3CDTF">2021-10-31T06:37:30Z</dcterms:created>
  <dcterms:modified xsi:type="dcterms:W3CDTF">2022-09-05T00:54:55Z</dcterms:modified>
</cp:coreProperties>
</file>